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726" r:id="rId1"/>
    <p:sldMasterId id="2147483756" r:id="rId2"/>
  </p:sldMasterIdLst>
  <p:notesMasterIdLst>
    <p:notesMasterId r:id="rId37"/>
  </p:notesMasterIdLst>
  <p:sldIdLst>
    <p:sldId id="440" r:id="rId3"/>
    <p:sldId id="443" r:id="rId4"/>
    <p:sldId id="489" r:id="rId5"/>
    <p:sldId id="454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80" r:id="rId33"/>
    <p:sldId id="481" r:id="rId34"/>
    <p:sldId id="509" r:id="rId35"/>
    <p:sldId id="4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62E13"/>
    <a:srgbClr val="6E4C2A"/>
    <a:srgbClr val="9B6525"/>
    <a:srgbClr val="5B351F"/>
    <a:srgbClr val="530529"/>
    <a:srgbClr val="A48A6C"/>
    <a:srgbClr val="BE8954"/>
    <a:srgbClr val="593132"/>
    <a:srgbClr val="958586"/>
    <a:srgbClr val="4022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803" autoAdjust="0"/>
  </p:normalViewPr>
  <p:slideViewPr>
    <p:cSldViewPr>
      <p:cViewPr varScale="1">
        <p:scale>
          <a:sx n="80" d="100"/>
          <a:sy n="80" d="100"/>
        </p:scale>
        <p:origin x="-96" y="-5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3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842"/>
    </p:cViewPr>
  </p:sorterViewPr>
  <p:notesViewPr>
    <p:cSldViewPr>
      <p:cViewPr varScale="1">
        <p:scale>
          <a:sx n="55" d="100"/>
          <a:sy n="55" d="100"/>
        </p:scale>
        <p:origin x="-22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626B9-91B6-4D18-94F7-788A6037D352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FDD1-90A0-47F2-A378-ADDB826573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446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4095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0595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4999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4899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6700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4424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864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233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6612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9630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8680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5719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2851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360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869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46505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7261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5853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2276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2350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0618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4905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7696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4858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632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9240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729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5445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rgbClr val="C8C2B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870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/>
            </a:gs>
            <a:gs pos="100000">
              <a:srgbClr val="C8C2B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889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dreja@dreja.ru" TargetMode="External"/><Relationship Id="rId2" Type="http://schemas.openxmlformats.org/officeDocument/2006/relationships/hyperlink" Target="mailto:info@dreja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018167" y="5858688"/>
            <a:ext cx="18473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488" y="4357798"/>
            <a:ext cx="3300956" cy="14474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>
              <a:rot lat="1200000" lon="19200000" rev="0"/>
            </a:camera>
            <a:lightRig rig="morning" dir="t"/>
          </a:scene3d>
          <a:sp3d prstMaterial="dkEdge"/>
        </p:spPr>
      </p:pic>
      <p:sp>
        <p:nvSpPr>
          <p:cNvPr id="8" name="Прямоугольник 7"/>
          <p:cNvSpPr/>
          <p:nvPr/>
        </p:nvSpPr>
        <p:spPr>
          <a:xfrm>
            <a:off x="2365377" y="3493702"/>
            <a:ext cx="1962727" cy="19389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>
              <a:rot lat="1260000" lon="198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797469"/>
                </a:solidFill>
              </a:rPr>
              <a:t>201</a:t>
            </a:r>
            <a:r>
              <a:rPr lang="en-US" sz="6000" b="1" dirty="0" smtClean="0">
                <a:solidFill>
                  <a:srgbClr val="797469"/>
                </a:solidFill>
              </a:rPr>
              <a:t>7</a:t>
            </a:r>
          </a:p>
          <a:p>
            <a:endParaRPr lang="ru-RU" sz="6000" b="1" dirty="0">
              <a:solidFill>
                <a:srgbClr val="79746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92142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500" advClick="0" advTm="11000">
        <p15:prstTrans prst="wind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593132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Gio</a:t>
            </a:r>
            <a:r>
              <a:rPr lang="ru-RU" sz="4000" dirty="0">
                <a:ln w="0"/>
                <a:solidFill>
                  <a:srgbClr val="59313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– магнетизм и очарование</a:t>
            </a:r>
            <a:endParaRPr lang="en-US" sz="4000" dirty="0">
              <a:ln w="0"/>
              <a:solidFill>
                <a:srgbClr val="59313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1764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3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Людям свойственно интересоваться красивыми вещами, их взгляд задерживается на привлекательной или необычной вещи. Чтобы выделиться из себе подобных, достаточно подчеркнуть свои достоинства, главное из которых – внешний вид. Созданный нами образ этой коллекции должен соответствовать вашим внутренним ощущениям, желаниям. Секрет магнетизма кроется в отсутствии притворства и фальши…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70" r="7151"/>
          <a:stretch/>
        </p:blipFill>
        <p:spPr>
          <a:xfrm>
            <a:off x="911424" y="1686338"/>
            <a:ext cx="3489116" cy="4405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4C28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72804" y="1663924"/>
            <a:ext cx="3519196" cy="31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9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BE8954"/>
                </a:solidFill>
                <a:effectLst>
                  <a:reflection blurRad="6350" stA="53000" endA="300" endPos="35500" dir="5400000" sy="-90000" algn="bl" rotWithShape="0"/>
                </a:effectLst>
              </a:rPr>
              <a:t>Q Max – </a:t>
            </a:r>
            <a:r>
              <a:rPr lang="ru-RU" sz="4000" dirty="0">
                <a:ln w="0"/>
                <a:solidFill>
                  <a:srgbClr val="BE8954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восхищение эргономикой</a:t>
            </a:r>
            <a:endParaRPr lang="en-US" sz="4000" dirty="0">
              <a:ln w="0"/>
              <a:solidFill>
                <a:srgbClr val="BE895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176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BE8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Подвесная коллекция c двумя ящиками с системой «Metabox» фирмы Hettich доступна в размерах 55, 60, 70 и 80 см. </a:t>
            </a:r>
          </a:p>
          <a:p>
            <a:r>
              <a:rPr lang="ru-RU" sz="2000" dirty="0">
                <a:solidFill>
                  <a:srgbClr val="BE8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Возможностью монтажа ножек. Зеркальный шкаф MAX/AIR с двусторонним зеркалом. Петли со встроенной амортизацией.</a:t>
            </a:r>
          </a:p>
          <a:p>
            <a:r>
              <a:rPr lang="ru-RU" sz="2000" dirty="0">
                <a:solidFill>
                  <a:srgbClr val="BE89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 заказать органайзер в нижний выдвижной ящик, в дополнительные шкафы - корзину для белья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4" y="1683441"/>
            <a:ext cx="3489116" cy="4408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BE895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0129" y="1683442"/>
            <a:ext cx="2751870" cy="37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687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Top - составьте сами свою мебель</a:t>
            </a:r>
            <a:endParaRPr lang="en-US" sz="40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03244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Подвесной вариант исполнения. Столешница под умывальник размерами 60, 75, 90 и 120 см,</a:t>
            </a:r>
          </a:p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выдвижной ящик под столешницей - с шириной 60 см, 75 см, 90 см и 120 см с торцевыми белыми сторонами. Возможность выбора умывальника и нижнего шкафчика. Направляющий механизм выдвижной части Hettich с плавным закрыванием, хромированная консоль </a:t>
            </a:r>
          </a:p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 столешницей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4856"/>
            <a:ext cx="3594689" cy="4530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696" y="1634856"/>
            <a:ext cx="3070697" cy="38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474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rgbClr val="A48A6C"/>
                </a:solidFill>
                <a:effectLst>
                  <a:reflection blurRad="6350" stA="53000" endA="300" endPos="35500" dir="5400000" sy="-90000" algn="bl" rotWithShape="0"/>
                </a:effectLst>
              </a:rPr>
              <a:t>Q mono – просто и стильно</a:t>
            </a:r>
            <a:endParaRPr lang="en-US" sz="4000" dirty="0">
              <a:ln w="0"/>
              <a:solidFill>
                <a:srgbClr val="A48A6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03244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A48A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Линия мебели с одним просторным ящиком и вторым скрытым ящиком внутри. Подвесной вариант с возможности монтажа ножек. Зеркальные шкафы - AIR или MAX. Механизмы выдвижных частей - Hettich с плавным закрыванием. Универсальные дополнительные шкафы высокие SVZ и низкие SNZ – возможность дополни- </a:t>
            </a:r>
          </a:p>
          <a:p>
            <a:r>
              <a:rPr lang="ru-RU" sz="2000" dirty="0">
                <a:solidFill>
                  <a:srgbClr val="A48A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тельно заказать корзину </a:t>
            </a:r>
          </a:p>
          <a:p>
            <a:r>
              <a:rPr lang="ru-RU" sz="2000" dirty="0">
                <a:solidFill>
                  <a:srgbClr val="A48A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белья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2422"/>
            <a:ext cx="3595883" cy="4532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48A6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4988" y="1684223"/>
            <a:ext cx="3177012" cy="36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728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 err="1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Go</a:t>
            </a:r>
            <a:r>
              <a:rPr lang="ru-RU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– компактное решение в ванной</a:t>
            </a:r>
            <a:endParaRPr lang="en-US" sz="40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7302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 –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подвесная коллекция с двумя выдвижными ящичками c возможностью монтажа ножек доступна в размерах 50, 55 и 60 см. Умывальник МИНИ глубиной всего лишь 38 см. Направляющий механизм выдвижной части Hettich с плавным закрыванием.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зеркальный шкаф MAX / AIR со светодиодным освещением и двусторонним зеркалом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2421"/>
            <a:ext cx="3595883" cy="4532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1936" y="1628161"/>
            <a:ext cx="3230064" cy="38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249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A8998D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Single – </a:t>
            </a:r>
            <a:r>
              <a:rPr lang="ru-RU" sz="4000" dirty="0">
                <a:ln w="0"/>
                <a:solidFill>
                  <a:srgbClr val="A8998D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многофункциональная простота</a:t>
            </a:r>
            <a:endParaRPr lang="en-US" sz="4000" dirty="0">
              <a:ln w="0"/>
              <a:solidFill>
                <a:srgbClr val="A8998D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Подвесная коллекция с </a:t>
            </a:r>
          </a:p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одним просторным ящиком и вторым скрытым ящиком </a:t>
            </a:r>
          </a:p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внутри, с системой «Metabox» фирмы Hettich. </a:t>
            </a:r>
          </a:p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Петли со встроенной амортизацией. Доступная ширина, возможность установки на ножки. Большая цветовая складская палитра, возмо-</a:t>
            </a:r>
          </a:p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жность заказа в любом </a:t>
            </a:r>
          </a:p>
          <a:p>
            <a:r>
              <a:rPr lang="ru-RU" sz="2000" dirty="0">
                <a:solidFill>
                  <a:srgbClr val="A89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цвете RAL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5260"/>
            <a:ext cx="3595883" cy="4530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8998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288" y="1635260"/>
            <a:ext cx="3503712" cy="365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749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Color – </a:t>
            </a:r>
            <a:r>
              <a:rPr lang="ru-RU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вдохновение </a:t>
            </a:r>
            <a:r>
              <a:rPr lang="en-US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Apple iPhone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Благодаря усилиям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маркетологов и дизайнеров, покупатель попадает в целевую аудиторию компании Apple. Если говорить о психологическом воздействии эстетики, то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утренний моцион с Color, должен настроить на активную позицию, бодрость духа, интенсивную интеллектуальную работу, но в расслабленном ритме.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Ведь именно это мы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ожидаем увидеть в портрете нашего ультра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модного современника.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7" r="42799"/>
          <a:stretch/>
        </p:blipFill>
        <p:spPr>
          <a:xfrm>
            <a:off x="839416" y="1635260"/>
            <a:ext cx="3595883" cy="4533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247" y="1635260"/>
            <a:ext cx="3876801" cy="32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408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rgbClr val="8A9C2D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Inn – воплощение дизайна и качества</a:t>
            </a:r>
            <a:endParaRPr lang="en-US" sz="4000" dirty="0">
              <a:ln w="0"/>
              <a:solidFill>
                <a:srgbClr val="8A9C2D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Линия мебели в исполнении с 1-м выдвижным ящиком.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Изготовление на заказ – любой  из каталогов цветов RAL/NCS.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хромированная ручка.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Тумба с керамическим умывальником NORM доступна в размерах 60, 75 и 90 см.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Новый шкаф с зеркалом и светодиодным освещением – SANI, можно заказать органайзер в ящик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дополнительные 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пеналы можно заказать </a:t>
            </a:r>
          </a:p>
          <a:p>
            <a:r>
              <a:rPr lang="ru-RU" sz="2000" dirty="0">
                <a:solidFill>
                  <a:srgbClr val="819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корзину для белья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0" r="37710"/>
          <a:stretch/>
        </p:blipFill>
        <p:spPr>
          <a:xfrm>
            <a:off x="839416" y="1633029"/>
            <a:ext cx="3595883" cy="4535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1912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40639" y="1965872"/>
            <a:ext cx="3884203" cy="32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33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715249"/>
                </a:solidFill>
                <a:effectLst>
                  <a:reflection blurRad="6350" stA="53000" endA="300" endPos="35500" dir="5400000" sy="-90000" algn="bl" rotWithShape="0"/>
                </a:effectLst>
              </a:rPr>
              <a:t>Lafutura – </a:t>
            </a:r>
            <a:r>
              <a:rPr lang="ru-RU" sz="4000" dirty="0">
                <a:ln w="0"/>
                <a:solidFill>
                  <a:srgbClr val="715249"/>
                </a:solidFill>
                <a:effectLst>
                  <a:reflection blurRad="6350" stA="53000" endA="300" endPos="35500" dir="5400000" sy="-90000" algn="bl" rotWithShape="0"/>
                </a:effectLst>
              </a:rPr>
              <a:t>изящная классика</a:t>
            </a:r>
            <a:endParaRPr lang="en-US" sz="4000" dirty="0">
              <a:ln w="0"/>
              <a:solidFill>
                <a:srgbClr val="71524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Напольный и подвесной вариант тумбы с умывальником Лагуна доступна в размере 60, 75, 85 и 105 см</a:t>
            </a:r>
          </a:p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 варианта цвета.</a:t>
            </a:r>
          </a:p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коллекции как высокие пеналы, так и нижние и верхние полупеналы.</a:t>
            </a:r>
          </a:p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Зеркальный шкаф с освещением, выключателем и электрической розеткой</a:t>
            </a:r>
          </a:p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оснащен системой мягкого закрывания. Дверцы с </a:t>
            </a:r>
          </a:p>
          <a:p>
            <a:r>
              <a:rPr lang="ru-RU" sz="2000" dirty="0">
                <a:solidFill>
                  <a:srgbClr val="715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матовым стеклом.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16" r="20788" b="3670"/>
          <a:stretch/>
        </p:blipFill>
        <p:spPr>
          <a:xfrm>
            <a:off x="839416" y="1633029"/>
            <a:ext cx="3595883" cy="4535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1524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289" y="1633028"/>
            <a:ext cx="3512170" cy="32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442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530529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Wind</a:t>
            </a:r>
            <a:r>
              <a:rPr lang="ru-RU" sz="4000" dirty="0">
                <a:ln w="0"/>
                <a:solidFill>
                  <a:srgbClr val="530529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>
                <a:ln w="0"/>
                <a:solidFill>
                  <a:srgbClr val="530529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– </a:t>
            </a:r>
            <a:r>
              <a:rPr lang="ru-RU" sz="4000" dirty="0">
                <a:ln w="0"/>
                <a:solidFill>
                  <a:srgbClr val="530529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баланс плавных линий</a:t>
            </a:r>
            <a:endParaRPr lang="en-US" sz="4000" dirty="0">
              <a:ln w="0"/>
              <a:solidFill>
                <a:srgbClr val="53052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3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Линия мебели с легендарным умывальником Лагуна в размерах 65, 75, 85, 105 и 120 см. Исполнение белый глянец на складе или любой цвет RAL под заказ.</a:t>
            </a:r>
          </a:p>
          <a:p>
            <a:r>
              <a:rPr lang="ru-RU" sz="2000" dirty="0">
                <a:solidFill>
                  <a:srgbClr val="53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Направляющий механизм выдвижной части Hettich. </a:t>
            </a:r>
          </a:p>
          <a:p>
            <a:r>
              <a:rPr lang="ru-RU" sz="2000" dirty="0">
                <a:solidFill>
                  <a:srgbClr val="53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Зеркало с возможностью установки светодиодного освещения Tony или Luxor.</a:t>
            </a:r>
          </a:p>
          <a:p>
            <a:r>
              <a:rPr lang="ru-RU" sz="2000" dirty="0">
                <a:solidFill>
                  <a:srgbClr val="53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 заказать корзину для белья.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" t="2677" r="19646" b="5308"/>
          <a:stretch/>
        </p:blipFill>
        <p:spPr>
          <a:xfrm>
            <a:off x="839416" y="1633028"/>
            <a:ext cx="3595883" cy="4535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05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0010" y="1633028"/>
            <a:ext cx="3275075" cy="33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803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6E4C2A"/>
                </a:solidFill>
              </a:rPr>
              <a:t>Мебель для ванных комнат</a:t>
            </a:r>
            <a:r>
              <a:rPr lang="ru-RU" b="1" dirty="0">
                <a:solidFill>
                  <a:srgbClr val="6E4C2A"/>
                </a:solidFill>
              </a:rPr>
              <a:t/>
            </a:r>
            <a:br>
              <a:rPr lang="ru-RU" b="1" dirty="0">
                <a:solidFill>
                  <a:srgbClr val="6E4C2A"/>
                </a:solidFill>
              </a:rPr>
            </a:br>
            <a:r>
              <a:rPr lang="ru-RU" sz="2800" dirty="0">
                <a:solidFill>
                  <a:srgbClr val="6E4C2A"/>
                </a:solidFill>
              </a:rPr>
              <a:t>Сделано в Чехии г. Свитавы</a:t>
            </a:r>
            <a:endParaRPr lang="en-US" dirty="0">
              <a:solidFill>
                <a:srgbClr val="6E4C2A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1863" y="1691322"/>
            <a:ext cx="64888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</a:rPr>
              <a:t>Ваша ванная - место, где вы испытываете неповторимые ощущения…</a:t>
            </a:r>
          </a:p>
          <a:p>
            <a:endParaRPr lang="ru-RU" sz="2400" dirty="0">
              <a:solidFill>
                <a:srgbClr val="6E4C2A"/>
              </a:solidFill>
            </a:endParaRPr>
          </a:p>
          <a:p>
            <a:r>
              <a:rPr lang="ru-RU" sz="3200" b="1" dirty="0">
                <a:solidFill>
                  <a:srgbClr val="6E4C2A"/>
                </a:solidFill>
              </a:rPr>
              <a:t>ОЩУЩЕНИЯ</a:t>
            </a:r>
          </a:p>
          <a:p>
            <a:r>
              <a:rPr lang="ru-RU" sz="2400" dirty="0">
                <a:solidFill>
                  <a:srgbClr val="6E4C2A"/>
                </a:solidFill>
              </a:rPr>
              <a:t>энергии, заряда бодрости</a:t>
            </a:r>
          </a:p>
          <a:p>
            <a:r>
              <a:rPr lang="ru-RU" sz="2400" dirty="0">
                <a:solidFill>
                  <a:srgbClr val="6E4C2A"/>
                </a:solidFill>
              </a:rPr>
              <a:t>и уверенности в себе</a:t>
            </a:r>
          </a:p>
          <a:p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2400" dirty="0">
                <a:solidFill>
                  <a:srgbClr val="6E4C2A"/>
                </a:solidFill>
              </a:rPr>
              <a:t>Утренние мгновения принадлежат</a:t>
            </a:r>
          </a:p>
          <a:p>
            <a:r>
              <a:rPr lang="ru-RU" sz="2400" dirty="0">
                <a:solidFill>
                  <a:srgbClr val="6E4C2A"/>
                </a:solidFill>
              </a:rPr>
              <a:t>только вам…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4"/>
          <a:stretch/>
        </p:blipFill>
        <p:spPr>
          <a:xfrm>
            <a:off x="983432" y="1691323"/>
            <a:ext cx="3355854" cy="4524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E4C2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9411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Ornament</a:t>
            </a:r>
            <a:r>
              <a:rPr lang="ru-RU" sz="4000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– </a:t>
            </a:r>
            <a:r>
              <a:rPr lang="ru-RU" sz="4000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элегантный узор</a:t>
            </a:r>
            <a:endParaRPr lang="en-US" sz="4000" dirty="0">
              <a:ln w="0"/>
              <a:solidFill>
                <a:schemeClr val="bg2">
                  <a:lumMod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8884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Нота изысканности, широкий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размерный ряд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65, 75, 85, 105,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120 см, 3 варианта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цветового исполнения с орнаментом, ставит эту коллекцию в ряды элитного класса мебели для ванных комнат.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Зеркало в исполнении с тем же узором.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63"/>
          <a:stretch/>
        </p:blipFill>
        <p:spPr>
          <a:xfrm>
            <a:off x="839416" y="1633028"/>
            <a:ext cx="3595883" cy="4535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4272" y="1428924"/>
            <a:ext cx="3647729" cy="4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1716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6E4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Q Uno – </a:t>
            </a:r>
            <a:r>
              <a:rPr lang="ru-RU" sz="4000" dirty="0">
                <a:ln w="0"/>
                <a:solidFill>
                  <a:srgbClr val="6E4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шедевр минимализма</a:t>
            </a:r>
            <a:endParaRPr lang="en-US" sz="4000" dirty="0">
              <a:ln w="0"/>
              <a:solidFill>
                <a:srgbClr val="6E4C2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Линия мебели с одним просторным выдвижным ящиком. Подвесной вариант с возможности монтажа ножек. Зеркальные шкафы - AIR или MAX. Механизмы выдвижных частей - Hettich с плавным закрыванием. Универсальные дополнительные шкафы высокие SVZ и низкие SNZ – возможность дополнительно заказать корзину 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белья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39416" y="1633028"/>
            <a:ext cx="3595883" cy="4535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E4C2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04313" y="1633027"/>
            <a:ext cx="3290658" cy="38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759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562E13"/>
                </a:solidFill>
                <a:effectLst>
                  <a:reflection blurRad="6350" stA="53000" endA="300" endPos="35500" dir="5400000" sy="-90000" algn="bl" rotWithShape="0"/>
                </a:effectLst>
              </a:rPr>
              <a:t>Door – </a:t>
            </a:r>
            <a:r>
              <a:rPr lang="ru-RU" sz="4000" dirty="0">
                <a:ln w="0"/>
                <a:solidFill>
                  <a:srgbClr val="562E13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внимание к мелочам</a:t>
            </a:r>
            <a:endParaRPr lang="en-US" sz="4000" dirty="0">
              <a:ln w="0"/>
              <a:solidFill>
                <a:srgbClr val="562E1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8884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Тумба с умывальником MINI доступна в размере 50, 55 и 60 см, с маленьким чешским умывальником Q 44 см.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Новый вариант исполнения -  зеленый глянец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Дверное исполнение тумбы с достаточным пространством для вещей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Округлые боковые кромки торцевой поверхности дверок.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39416" y="1633027"/>
            <a:ext cx="3595883" cy="45354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62E1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288" y="1633026"/>
            <a:ext cx="3516559" cy="32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434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562E13"/>
                </a:solidFill>
                <a:effectLst>
                  <a:reflection blurRad="6350" stA="53000" endA="300" endPos="35500" dir="5400000" sy="-90000" algn="bl" rotWithShape="0"/>
                </a:effectLst>
              </a:rPr>
              <a:t>Solo – </a:t>
            </a:r>
            <a:r>
              <a:rPr lang="ru-RU" sz="4000" dirty="0">
                <a:ln w="0"/>
                <a:solidFill>
                  <a:srgbClr val="562E13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строгая красота</a:t>
            </a:r>
            <a:endParaRPr lang="en-US" sz="4000" dirty="0">
              <a:ln w="0"/>
              <a:solidFill>
                <a:srgbClr val="562E1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9604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Коллекция, вдохновленная линией Q Uno, только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подвесной вариант. Механизм выдвижной части Hettich с плавным закрыванием. Зеркальный шкаф со светодиодным освещением и двусторонним зеркалом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шкафчика. Возможность установки светодиодного освещения Reno.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Универсальный пенал SVZ глубиной 25 см – можно комбинировать с линией </a:t>
            </a:r>
          </a:p>
          <a:p>
            <a:r>
              <a:rPr lang="ru-RU" sz="2000" dirty="0">
                <a:solidFill>
                  <a:srgbClr val="562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 Uno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3025"/>
            <a:ext cx="3597642" cy="4535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2190" y="1633025"/>
            <a:ext cx="3719735" cy="37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8486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Q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6"/>
            <a:ext cx="10078488" cy="428571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7600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SANI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7" y="1691322"/>
            <a:ext cx="10078489" cy="394041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3770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MAX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51072"/>
            <a:ext cx="10078488" cy="428066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00146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AIR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7"/>
            <a:ext cx="10078488" cy="428571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2668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PREMIUM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7"/>
            <a:ext cx="10078488" cy="428571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0163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ASTON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8"/>
            <a:ext cx="10078488" cy="428571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2743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767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Мы – Древояс!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Мы семейная компания, мы ценим чешские</a:t>
            </a:r>
            <a:br>
              <a:rPr lang="ru-RU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традиции и мастерство.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8684" y="1691323"/>
            <a:ext cx="3457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6E4C2A"/>
              </a:solidFill>
            </a:endParaRPr>
          </a:p>
          <a:p>
            <a:endParaRPr lang="ru-RU" sz="2000" b="1" dirty="0">
              <a:solidFill>
                <a:srgbClr val="6E4C2A"/>
              </a:solidFill>
            </a:endParaRPr>
          </a:p>
          <a:p>
            <a:endParaRPr lang="ru-RU" sz="2000" b="1" dirty="0">
              <a:solidFill>
                <a:srgbClr val="6E4C2A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743" y="4138819"/>
            <a:ext cx="7455489" cy="271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10467671"/>
              </p:ext>
            </p:extLst>
          </p:nvPr>
        </p:nvGraphicFramePr>
        <p:xfrm>
          <a:off x="8112224" y="2053994"/>
          <a:ext cx="3977059" cy="2095086"/>
        </p:xfrm>
        <a:graphic>
          <a:graphicData uri="http://schemas.openxmlformats.org/presentationml/2006/ole">
            <p:oleObj spid="_x0000_s1082" name="Image" r:id="rId6" imgW="5955556" imgH="3136508" progId="">
              <p:embed/>
            </p:oleObj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95"/>
          <a:stretch/>
        </p:blipFill>
        <p:spPr>
          <a:xfrm>
            <a:off x="8400256" y="4012723"/>
            <a:ext cx="3617809" cy="2008565"/>
          </a:xfrm>
          <a:prstGeom prst="rect">
            <a:avLst/>
          </a:prstGeom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90903977"/>
              </p:ext>
            </p:extLst>
          </p:nvPr>
        </p:nvGraphicFramePr>
        <p:xfrm>
          <a:off x="144745" y="2032896"/>
          <a:ext cx="8471535" cy="2044176"/>
        </p:xfrm>
        <a:graphic>
          <a:graphicData uri="http://schemas.openxmlformats.org/presentationml/2006/ole">
            <p:oleObj spid="_x0000_s1083" name="Image" r:id="rId8" imgW="11631746" imgH="280634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77880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Зеркальные шкафчики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ENZO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EEEDED"/>
              </a:clrFrom>
              <a:clrTo>
                <a:srgbClr val="EE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9"/>
            <a:ext cx="10078488" cy="428571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7236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Зеркала 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Bardo, Stripe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48" y="1346019"/>
            <a:ext cx="4965920" cy="4285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07969" y="1361152"/>
            <a:ext cx="5256662" cy="428634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4666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45" y="1445285"/>
            <a:ext cx="9459619" cy="4936042"/>
          </a:xfrm>
          <a:prstGeom prst="rect">
            <a:avLst/>
          </a:prstGeom>
        </p:spPr>
      </p:pic>
      <p:sp>
        <p:nvSpPr>
          <p:cNvPr id="13" name="Заголовок 18"/>
          <p:cNvSpPr>
            <a:spLocks noGrp="1"/>
          </p:cNvSpPr>
          <p:nvPr>
            <p:ph type="title"/>
          </p:nvPr>
        </p:nvSpPr>
        <p:spPr>
          <a:xfrm>
            <a:off x="845771" y="365761"/>
            <a:ext cx="10515600" cy="1325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Цветовое исполнение в стекле и глянце</a:t>
            </a:r>
            <a:endParaRPr lang="en-US" sz="40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086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845771" y="365761"/>
            <a:ext cx="10515600" cy="1325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Просто Чешское качество</a:t>
            </a:r>
            <a:endParaRPr lang="en-US" sz="40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DŘEVOJAS следует современным тенденциям и требованиям клиентов, постоянно расширяет свой модельный ряд DŘEVOJAS -ведущий Чешский производитель и поставщик мебели для ванных комнат, в том числе, по индивидуальным заказам.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DREJA - надежный поставщик мебели и умывальников разных ценовых уровней.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Традиции – более чем 60-ти летний опыт изготовления мебели.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Качество – производственный процесс сертифицирован по европейским стандартам качества ISO 9001: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2009, ISO 14001:2005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633024"/>
            <a:ext cx="3522931" cy="4535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71351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Dreja</a:t>
            </a:r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,</a:t>
            </a:r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представительство в Москве</a:t>
            </a:r>
            <a:endParaRPr lang="en-US" sz="40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63334" y="1593298"/>
            <a:ext cx="58326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Тел/факс: +7 (495)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150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-22-72,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+7 (903) 723-50-64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email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info@dreja.ru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Заявки: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dreja@dreja.ru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Заказы онлайн: 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+7 (903) 723-50-64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 8:30 до 17:00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Юридический адрес: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140055,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Московская область,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 Котельники, Дзержинское шоссе, д.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7/3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5771" y="1633024"/>
            <a:ext cx="3516576" cy="4535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17761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9F4951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Modena – </a:t>
            </a:r>
            <a:r>
              <a:rPr lang="ru-RU" sz="4000" dirty="0" smtClean="0">
                <a:ln w="0"/>
                <a:solidFill>
                  <a:srgbClr val="9F4951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новинка!  </a:t>
            </a:r>
            <a:endParaRPr lang="en-US" sz="4000" dirty="0">
              <a:ln w="0"/>
              <a:solidFill>
                <a:srgbClr val="9F495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Новинка с увеличенной глубиной европейского дизайна с увеличенной глубиной. </a:t>
            </a:r>
          </a:p>
          <a:p>
            <a:r>
              <a:rPr lang="ru-RU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Коллекция возможна для заказа во множестве цветов, в том числе </a:t>
            </a:r>
            <a:r>
              <a:rPr lang="en-US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VELVET TOUCH</a:t>
            </a:r>
            <a:r>
              <a:rPr lang="ru-RU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новом цвете – Бетон, а так же в цветах дерева.</a:t>
            </a:r>
          </a:p>
          <a:p>
            <a:r>
              <a:rPr lang="ru-RU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коллекции использован умывальники </a:t>
            </a:r>
            <a:r>
              <a:rPr lang="en-US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BETA 70 </a:t>
            </a:r>
            <a:r>
              <a:rPr lang="ru-RU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</a:t>
            </a:r>
            <a:r>
              <a:rPr lang="en-US" sz="2000" dirty="0">
                <a:solidFill>
                  <a:srgbClr val="9F4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BETA 90</a:t>
            </a:r>
            <a:endParaRPr lang="ru-RU" sz="2800" dirty="0">
              <a:solidFill>
                <a:srgbClr val="9F49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26" r="20891"/>
          <a:stretch/>
        </p:blipFill>
        <p:spPr>
          <a:xfrm>
            <a:off x="883899" y="1691322"/>
            <a:ext cx="3483909" cy="4401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E4C2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3386" y="1691322"/>
            <a:ext cx="2783632" cy="38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912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Aston</a:t>
            </a:r>
            <a:r>
              <a:rPr lang="ru-RU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-эксклюзивная линия мебели  </a:t>
            </a:r>
            <a:endParaRPr lang="en-US" sz="40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1764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Приятный, современный дизайн, без возможности монтажа ножек, доступна в размерах 60, 75, 90 и 120 см. Умывальник CЛИМ, зеркальный шкаф с двусторонним зеркалом и светодиодным освещением, бесконтактный датчик включения/выключения. Возможность комбинации с пеналами линии Q Max.</a:t>
            </a:r>
          </a:p>
          <a:p>
            <a:r>
              <a:rPr lang="ru-RU" sz="2000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 заказать органайзер в </a:t>
            </a:r>
          </a:p>
          <a:p>
            <a:r>
              <a:rPr lang="ru-RU" sz="2000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выдвижные ящики, в дополнительные</a:t>
            </a:r>
          </a:p>
          <a:p>
            <a:r>
              <a:rPr lang="ru-RU" sz="2000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шкафы и корзину для белья</a:t>
            </a:r>
            <a:endParaRPr lang="ru-RU" sz="2800" dirty="0">
              <a:solidFill>
                <a:srgbClr val="6C6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1" r="25754"/>
          <a:stretch/>
        </p:blipFill>
        <p:spPr>
          <a:xfrm>
            <a:off x="911424" y="1691321"/>
            <a:ext cx="3483909" cy="4401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C6C6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9358" y="1691321"/>
            <a:ext cx="3172642" cy="36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955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6E4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Storm – </a:t>
            </a:r>
            <a:r>
              <a:rPr lang="ru-RU" sz="4000" dirty="0">
                <a:ln w="0"/>
                <a:solidFill>
                  <a:srgbClr val="6E4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комбинируй свой стиль</a:t>
            </a:r>
            <a:endParaRPr lang="en-US" sz="4000" dirty="0">
              <a:ln w="0"/>
              <a:solidFill>
                <a:srgbClr val="6E4C2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6" y="1691323"/>
            <a:ext cx="4248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Дизайнерская линия </a:t>
            </a:r>
            <a:r>
              <a:rPr lang="ru-RU" sz="2000" dirty="0" err="1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Storm</a:t>
            </a:r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создана для умывальников, устанавливаемых на столешницу Подвесной вариант с доступными вариантами ширины 60 и 120 см. Фасад выдвижного ящика в цвете белый глянец.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Открытие дверки «Touch Latch» Зеркальный шкаф со светодиодным освещением и бесконтактным датчиком, двусторонним зеркалом и электрической розеткой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69" r="23934" b="5440"/>
          <a:stretch/>
        </p:blipFill>
        <p:spPr>
          <a:xfrm>
            <a:off x="883899" y="1691320"/>
            <a:ext cx="3483909" cy="4473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E4C2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8611" y="1691320"/>
            <a:ext cx="2898069" cy="396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027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84746C"/>
                </a:solidFill>
                <a:effectLst>
                  <a:reflection blurRad="6350" stA="53000" endA="300" endPos="35500" dir="5400000" sy="-90000" algn="bl" rotWithShape="0"/>
                </a:effectLst>
              </a:rPr>
              <a:t>Too </a:t>
            </a:r>
            <a:r>
              <a:rPr lang="en-US" sz="4000" dirty="0" smtClean="0">
                <a:ln w="0"/>
                <a:solidFill>
                  <a:srgbClr val="84746C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– </a:t>
            </a:r>
            <a:r>
              <a:rPr lang="ru-RU" sz="4000" dirty="0" smtClean="0">
                <a:ln w="0"/>
                <a:solidFill>
                  <a:srgbClr val="84746C"/>
                </a:solidFill>
                <a:effectLst>
                  <a:reflection blurRad="6350" stA="53000" endA="300" endPos="35500" dir="5400000" sy="-90000" algn="bl" rotWithShape="0"/>
                </a:effectLst>
              </a:rPr>
              <a:t>идеальное решение</a:t>
            </a:r>
            <a:endParaRPr lang="en-US" sz="4000" dirty="0">
              <a:ln w="0"/>
              <a:solidFill>
                <a:srgbClr val="84746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3204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847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Мебель для ванной серии TOO - идеальное решение для оснащения современных и элегантных ванных комнат. Сочетает в себе высокое качество и оптимальную цену.  Коллекция TOO  выгодно отличается своей функциональностью и разнообразием.</a:t>
            </a:r>
          </a:p>
          <a:p>
            <a:r>
              <a:rPr lang="ru-RU" sz="2000" dirty="0">
                <a:solidFill>
                  <a:srgbClr val="847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Каждое изделие выполняет не только свое непосредственное предназначение, но и доставляет эстетическое </a:t>
            </a:r>
          </a:p>
          <a:p>
            <a:r>
              <a:rPr lang="ru-RU" sz="2000" dirty="0">
                <a:solidFill>
                  <a:srgbClr val="847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удовольствие.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07" t="264" r="5472" b="-264"/>
          <a:stretch/>
        </p:blipFill>
        <p:spPr>
          <a:xfrm>
            <a:off x="883899" y="1691320"/>
            <a:ext cx="3483909" cy="439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5756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4366" y="1691322"/>
            <a:ext cx="2891652" cy="3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055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Vision</a:t>
            </a:r>
            <a:r>
              <a:rPr lang="ru-RU" sz="4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- свежий взгляд на оформление</a:t>
            </a:r>
            <a:endParaRPr lang="en-US" sz="40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44644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Шикарное сочетание стеклянных фасадов с минималистическим рисунком.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Vision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демонстрирует облегченную эстетику и безупречную эргономику. Эстетика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Vision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соответствует духу тех людей, которые не пасуют перед временем, не принимают стереотипов. Подвесные тумбы оснащены возможностью монтажа 20-сантиметровых ножек. Таким образом,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 необходимости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мебель с легкостью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можно установить на полу.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899" y="1691320"/>
            <a:ext cx="3483909" cy="439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4352" y="1691321"/>
            <a:ext cx="2927648" cy="37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9240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rgbClr val="8D838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Big Inn – </a:t>
            </a:r>
            <a:r>
              <a:rPr lang="ru-RU" sz="4000" dirty="0">
                <a:ln w="0"/>
                <a:solidFill>
                  <a:srgbClr val="8D838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двойное совершенство</a:t>
            </a:r>
            <a:endParaRPr lang="en-US" sz="4000" dirty="0">
              <a:ln w="0"/>
              <a:solidFill>
                <a:srgbClr val="8D838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855" y="1691323"/>
            <a:ext cx="39604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897E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Коллекция  BIG INN – это дополнение к существующей серии INN. Сохранив все ее преимущества, мы получили дополнительные возможности по использованию пространства в Вашей ванной комнате.</a:t>
            </a:r>
          </a:p>
          <a:p>
            <a:r>
              <a:rPr lang="ru-RU" sz="2000" dirty="0">
                <a:solidFill>
                  <a:srgbClr val="897E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Комплектуется умывальником итальянской компании GSI Оригинальные европейские раковины пользуются авторитетом у элитных покупателей. 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8926" y="260648"/>
            <a:ext cx="863600" cy="36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51" y="5723195"/>
            <a:ext cx="825252" cy="825252"/>
          </a:xfrm>
          <a:prstGeom prst="rect">
            <a:avLst/>
          </a:prstGeom>
          <a:effectLst>
            <a:outerShdw blurRad="50800" dist="38100" dir="2700000" sx="91000" sy="91000" algn="tl" rotWithShape="0">
              <a:prstClr val="black">
                <a:alpha val="14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4" y="1691320"/>
            <a:ext cx="3483909" cy="439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D838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288" y="1713926"/>
            <a:ext cx="3503711" cy="365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615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0</TotalTime>
  <Words>1320</Words>
  <Application>Microsoft Office PowerPoint</Application>
  <PresentationFormat>Произвольный</PresentationFormat>
  <Paragraphs>136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HDOfficeLightV0</vt:lpstr>
      <vt:lpstr>Капля</vt:lpstr>
      <vt:lpstr>Image</vt:lpstr>
      <vt:lpstr>Слайд 1</vt:lpstr>
      <vt:lpstr>Мебель для ванных комнат Сделано в Чехии г. Свитавы</vt:lpstr>
      <vt:lpstr>Мы – Древояс! Мы семейная компания, мы ценим чешские традиции и мастерство.</vt:lpstr>
      <vt:lpstr>Modena – новинка!  </vt:lpstr>
      <vt:lpstr>Aston -эксклюзивная линия мебели  </vt:lpstr>
      <vt:lpstr>Storm – комбинируй свой стиль</vt:lpstr>
      <vt:lpstr>Too – идеальное решение</vt:lpstr>
      <vt:lpstr>Vision - свежий взгляд на оформление</vt:lpstr>
      <vt:lpstr>Big Inn – двойное совершенство</vt:lpstr>
      <vt:lpstr>Gio – магнетизм и очарование</vt:lpstr>
      <vt:lpstr>Q Max – восхищение эргономикой</vt:lpstr>
      <vt:lpstr>Top - составьте сами свою мебель</vt:lpstr>
      <vt:lpstr>Q mono – просто и стильно</vt:lpstr>
      <vt:lpstr>Go – компактное решение в ванной</vt:lpstr>
      <vt:lpstr>Single – многофункциональная простота</vt:lpstr>
      <vt:lpstr>Color – вдохновение Apple iPhone</vt:lpstr>
      <vt:lpstr>Inn – воплощение дизайна и качества</vt:lpstr>
      <vt:lpstr>Lafutura – изящная классика</vt:lpstr>
      <vt:lpstr>Wind – баланс плавных линий</vt:lpstr>
      <vt:lpstr>Ornament – элегантный узор</vt:lpstr>
      <vt:lpstr>Q Uno – шедевр минимализма</vt:lpstr>
      <vt:lpstr>Door – внимание к мелочам</vt:lpstr>
      <vt:lpstr>Solo – строгая красота</vt:lpstr>
      <vt:lpstr>Зеркальные шкафчики Q</vt:lpstr>
      <vt:lpstr>Зеркальные шкафчики SANI</vt:lpstr>
      <vt:lpstr>Зеркальные шкафчики MAX</vt:lpstr>
      <vt:lpstr>Зеркальные шкафчики AIR</vt:lpstr>
      <vt:lpstr>Зеркальные шкафчики PREMIUM</vt:lpstr>
      <vt:lpstr>Зеркальные шкафчики ASTON</vt:lpstr>
      <vt:lpstr>Зеркальные шкафчики ENZO</vt:lpstr>
      <vt:lpstr>Зеркала Bardo, Stripe</vt:lpstr>
      <vt:lpstr>Цветовое исполнение в стекле и глянце</vt:lpstr>
      <vt:lpstr>Просто Чешское качество</vt:lpstr>
      <vt:lpstr>Dreja, представительство в Москве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2015-08-10T10:47:30Z</dcterms:created>
  <dcterms:modified xsi:type="dcterms:W3CDTF">2017-02-07T10:04:45Z</dcterms:modified>
  <cp:contentStatus/>
</cp:coreProperties>
</file>