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6" r:id="rId1"/>
  </p:sldMasterIdLst>
  <p:notesMasterIdLst>
    <p:notesMasterId r:id="rId42"/>
  </p:notesMasterIdLst>
  <p:handoutMasterIdLst>
    <p:handoutMasterId r:id="rId43"/>
  </p:handoutMasterIdLst>
  <p:sldIdLst>
    <p:sldId id="441" r:id="rId2"/>
    <p:sldId id="518" r:id="rId3"/>
    <p:sldId id="486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45" r:id="rId13"/>
    <p:sldId id="539" r:id="rId14"/>
    <p:sldId id="540" r:id="rId15"/>
    <p:sldId id="541" r:id="rId16"/>
    <p:sldId id="542" r:id="rId17"/>
    <p:sldId id="543" r:id="rId18"/>
    <p:sldId id="544" r:id="rId19"/>
    <p:sldId id="546" r:id="rId20"/>
    <p:sldId id="547" r:id="rId21"/>
    <p:sldId id="548" r:id="rId22"/>
    <p:sldId id="549" r:id="rId23"/>
    <p:sldId id="550" r:id="rId24"/>
    <p:sldId id="551" r:id="rId25"/>
    <p:sldId id="552" r:id="rId26"/>
    <p:sldId id="553" r:id="rId27"/>
    <p:sldId id="554" r:id="rId28"/>
    <p:sldId id="555" r:id="rId29"/>
    <p:sldId id="556" r:id="rId30"/>
    <p:sldId id="557" r:id="rId31"/>
    <p:sldId id="558" r:id="rId32"/>
    <p:sldId id="559" r:id="rId33"/>
    <p:sldId id="560" r:id="rId34"/>
    <p:sldId id="562" r:id="rId35"/>
    <p:sldId id="563" r:id="rId36"/>
    <p:sldId id="564" r:id="rId37"/>
    <p:sldId id="565" r:id="rId38"/>
    <p:sldId id="566" r:id="rId39"/>
    <p:sldId id="567" r:id="rId40"/>
    <p:sldId id="568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E4C2A"/>
    <a:srgbClr val="BD8853"/>
    <a:srgbClr val="A97541"/>
    <a:srgbClr val="96683A"/>
    <a:srgbClr val="8B6035"/>
    <a:srgbClr val="A67340"/>
    <a:srgbClr val="4295D0"/>
    <a:srgbClr val="CCECFF"/>
    <a:srgbClr val="318BCC"/>
    <a:srgbClr val="4396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4" autoAdjust="0"/>
    <p:restoredTop sz="94788" autoAdjust="0"/>
  </p:normalViewPr>
  <p:slideViewPr>
    <p:cSldViewPr>
      <p:cViewPr varScale="1">
        <p:scale>
          <a:sx n="80" d="100"/>
          <a:sy n="80" d="100"/>
        </p:scale>
        <p:origin x="-114" y="-5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842"/>
    </p:cViewPr>
  </p:sorterViewPr>
  <p:notesViewPr>
    <p:cSldViewPr>
      <p:cViewPr varScale="1">
        <p:scale>
          <a:sx n="67" d="100"/>
          <a:sy n="67" d="100"/>
        </p:scale>
        <p:origin x="3120" y="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DBC2C-31A2-4DDF-92AE-5446A869BCB2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D23FB-4E57-4969-9285-0245C591F4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8449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626B9-91B6-4D18-94F7-788A6037D352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FDD1-90A0-47F2-A378-ADDB826573E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446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409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059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499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571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490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6769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485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263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92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72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544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2000">
              <a:schemeClr val="accent1">
                <a:lumMod val="0"/>
                <a:lumOff val="100000"/>
                <a:alpha val="69000"/>
              </a:schemeClr>
            </a:gs>
            <a:gs pos="100000">
              <a:srgbClr val="BD8853"/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1B6EDA3-E423-4365-9634-4D36EB7E1FFB}" type="datetimeFigureOut">
              <a:rPr lang="ru-RU" smtClean="0"/>
              <a:pPr/>
              <a:t>07.02.2017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A723F-C110-4B4B-86E4-9C45F2E776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870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4.wdp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6.wdp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5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8.wdp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27.wdp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29.wdp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30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31.wdp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image" Target="../media/image5.emf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32.wdp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.png"/><Relationship Id="rId7" Type="http://schemas.openxmlformats.org/officeDocument/2006/relationships/image" Target="../media/image7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.png"/><Relationship Id="rId7" Type="http://schemas.openxmlformats.org/officeDocument/2006/relationships/image" Target="../media/image80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microsoft.com/office/2007/relationships/hdphoto" Target="../media/hdphoto33.wdp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4.wdp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5.wdp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A6734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3432" y="3140968"/>
            <a:ext cx="4424165" cy="2952328"/>
          </a:xfrm>
          <a:prstGeom prst="rect">
            <a:avLst/>
          </a:prstGeom>
          <a:effectLst>
            <a:outerShdw blurRad="355600" dist="152400" dir="3240000" sx="101000" sy="101000" algn="tl" rotWithShape="0">
              <a:prstClr val="black">
                <a:alpha val="39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lum bright="-20000"/>
          </a:blip>
          <a:stretch>
            <a:fillRect/>
          </a:stretch>
        </p:blipFill>
        <p:spPr>
          <a:xfrm>
            <a:off x="7752184" y="4687883"/>
            <a:ext cx="3024336" cy="901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87888" y="2564904"/>
            <a:ext cx="2952328" cy="1294591"/>
          </a:xfrm>
          <a:prstGeom prst="rect">
            <a:avLst/>
          </a:prstGeom>
          <a:effectLst>
            <a:outerShdw blurRad="50800" dist="50800" dir="1440000" sx="99000" sy="99000" algn="tl" rotWithShape="0">
              <a:prstClr val="black">
                <a:alpha val="68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7" name="Заголовок 18"/>
          <p:cNvSpPr>
            <a:spLocks noGrp="1"/>
          </p:cNvSpPr>
          <p:nvPr>
            <p:ph type="title"/>
          </p:nvPr>
        </p:nvSpPr>
        <p:spPr>
          <a:xfrm>
            <a:off x="983432" y="685152"/>
            <a:ext cx="7886700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203304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форму. Графический редактор для программирования циклов сверления, распила и фрезерования. Автоматическая оптимизация присадки, смены инстру-мента и траекторий движения.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Обрабатывающий центр с ЧПУ Rover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Диамантные фрезера позволяют придать детали любую криволинейную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09947" y="4589835"/>
            <a:ext cx="2266173" cy="1654255"/>
          </a:xfrm>
          <a:prstGeom prst="rect">
            <a:avLst/>
          </a:prstGeom>
          <a:ln>
            <a:noFill/>
          </a:ln>
          <a:effectLst>
            <a:outerShdw blurRad="127000" dist="190500" dir="13500000" sx="97000" sy="97000" algn="br" rotWithShape="0">
              <a:prstClr val="black">
                <a:alpha val="59000"/>
              </a:prstClr>
            </a:outerShdw>
          </a:effectLst>
        </p:spPr>
      </p:pic>
      <p:pic>
        <p:nvPicPr>
          <p:cNvPr id="16" name="Picture 10" descr="DSC02586 (2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8298" y="2060848"/>
            <a:ext cx="6187754" cy="4183242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510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Полная универсальность деревообраба -тывающего станка благодаря 5-ти осевой технике. Быстрая сверлильная обработка, включая выборку пазов с высокоскоростной сверлильной головкой.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Обрабатывающий центр с ЧПУ Venture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станках HOMAG c ЧПУ управлением производится сверление, фрезеровка.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09947" y="4589835"/>
            <a:ext cx="2266173" cy="1654255"/>
          </a:xfrm>
          <a:prstGeom prst="rect">
            <a:avLst/>
          </a:prstGeom>
          <a:ln>
            <a:noFill/>
          </a:ln>
          <a:effectLst>
            <a:outerShdw blurRad="127000" dist="190500" dir="13500000" sx="97000" sy="97000" algn="br" rotWithShape="0">
              <a:prstClr val="black">
                <a:alpha val="59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8230" y="2060848"/>
            <a:ext cx="6187822" cy="4182836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3432" y="4862371"/>
            <a:ext cx="1374938" cy="1374941"/>
          </a:xfrm>
          <a:prstGeom prst="rect">
            <a:avLst/>
          </a:prstGeom>
          <a:effectLst>
            <a:outerShdw blurRad="76200" dist="762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5626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лазерной трубкой. Лазерная трубка генерирует лазерный луч, который фокусируется с помощью линзы и направляется через систему зеркал на поверхность обрабатываемого материала.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Лазерно- гравировальный станок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качественного выполнения функций гравировки станок оснащен мощной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7822" y="2060848"/>
            <a:ext cx="6188298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606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Venture используют для фрезерования отверстий под замки, возможно точнейшее исполнение косой врубки,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сверление под любым углом,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ламельные пазы во "всех" плоскостях.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ЧПУ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HOMAG Venture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Точнейшая фрезеровка позволяет воспроизводить на станке даже фотографии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8230" y="2060848"/>
            <a:ext cx="6187890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3432" y="4712678"/>
            <a:ext cx="1584176" cy="1524634"/>
          </a:xfrm>
          <a:prstGeom prst="rect">
            <a:avLst/>
          </a:prstGeom>
          <a:effectLst>
            <a:outerShdw blurRad="76200" dist="1270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708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Дозируется PUR клей, забиваются шканты на запрограммированном расстоянии, согласно программе. Система контроля впрыска клея контролирует данный процесс и полностью исключает появление брака.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Станок для сверления и забивки шканты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 сканируется по штрихкоду, потом сверлятся отверстия, точно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8026" y="2048069"/>
            <a:ext cx="6187958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8026" y="4794906"/>
            <a:ext cx="1509489" cy="1438231"/>
          </a:xfrm>
          <a:prstGeom prst="rect">
            <a:avLst/>
          </a:prstGeom>
          <a:effectLst>
            <a:outerShdw blurRad="101600" dist="76200" dir="18900000" sx="101000" sy="101000" algn="bl" rotWithShape="0">
              <a:schemeClr val="bg1">
                <a:alpha val="40000"/>
              </a:scheme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447859" y="4794906"/>
            <a:ext cx="1728193" cy="14382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0608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разработка. Каскадные агрегаты движутся в разных направлениях, что исключает появление шлифовальных канавок одновременно в 4-х направлениях. Именно с его помощью и достигается высокий глянец.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Шлифовальный станок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COSTA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Высокоскоростной шлифовальный станок - новейшая инновационная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8094" y="2060848"/>
            <a:ext cx="6188026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619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Причем, специально для Dreja он переделан.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Считывающие поверхность датчики расположены не на расстоянии 32 мм, как на заводском оборудовании а на 16 мм друг от друга.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Costa - №1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эксклюзивная модель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Линия полностью автоматизированная, служит для шлифовки деталей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8026" y="2060848"/>
            <a:ext cx="6188094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9467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Оснащена встроенным таймером, который после сушки, активирует систему вытяжек. Воздух в камеру подается при помощи фильтров и сложнейшей системы вентиляции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Покрасочная камера - автомат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CEPLA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Покрасочная камера создает идеальные условия в процессе окрашивания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7958" y="2060848"/>
            <a:ext cx="6188162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8882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затем наносится эмаль-краска. Камера позволяет избежать попадании пыли и других инородных частиц в краску и снизить до минимума влияние человеческого фактора.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покраски 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Изделия покрываются несколькими слоями грунтовой краски , шлифуются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7890" y="2060848"/>
            <a:ext cx="6188230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4037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максимального прилегания деталей. В прессах, не используется пневматика, а исключительно электрический привод. Результатом является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абсолютная точность сборки и достижение идеального соединения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Сборочная линия-автомат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Прессы, установленные в цеху сборки готовой продукции позволяют достичь</a:t>
            </a:r>
          </a:p>
        </p:txBody>
      </p:sp>
      <p:pic>
        <p:nvPicPr>
          <p:cNvPr id="16" name="Obrázek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7822" y="2060848"/>
            <a:ext cx="6188298" cy="4183242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1391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Крупнейший производитель мебели в Чехии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83432" y="1411744"/>
            <a:ext cx="7886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Свитавы (Svitavy) расположен в Чехии, Пардубицкий край.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64152" y="2159278"/>
            <a:ext cx="39515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Ассортимент составляет мебель как элитного класса под торговой маркой </a:t>
            </a:r>
            <a:r>
              <a:rPr lang="ru-RU" sz="2400" b="1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MYJOYS</a:t>
            </a: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премиум сегмента 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b="1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BMF</a:t>
            </a: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так же мебель </a:t>
            </a:r>
            <a:r>
              <a:rPr lang="en-US" sz="2400" b="1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Dreja</a:t>
            </a: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надежность наших изделий позволяет обеспечить эксплуатацию мебели в течении минимум пяти лет.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5440" y="2809106"/>
            <a:ext cx="5738355" cy="3284191"/>
          </a:xfrm>
          <a:prstGeom prst="rect">
            <a:avLst/>
          </a:prstGeom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57846" y="1897668"/>
            <a:ext cx="3290083" cy="523220"/>
          </a:xfrm>
          <a:prstGeom prst="rect">
            <a:avLst/>
          </a:prstGeom>
          <a:noFill/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E4C2A"/>
                </a:solidFill>
              </a:rPr>
              <a:t>Česká republika</a:t>
            </a:r>
            <a:endParaRPr lang="ru-RU" sz="2800" dirty="0">
              <a:solidFill>
                <a:srgbClr val="6E4C2A"/>
              </a:solidFill>
            </a:endParaRPr>
          </a:p>
        </p:txBody>
      </p:sp>
      <p:sp>
        <p:nvSpPr>
          <p:cNvPr id="8" name="Капля 7"/>
          <p:cNvSpPr/>
          <p:nvPr/>
        </p:nvSpPr>
        <p:spPr>
          <a:xfrm>
            <a:off x="3967483" y="4279007"/>
            <a:ext cx="216024" cy="216024"/>
          </a:xfrm>
          <a:prstGeom prst="teardrop">
            <a:avLst/>
          </a:prstGeom>
          <a:solidFill>
            <a:srgbClr val="8B603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rgbClr val="6E4C2A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3041" y="401768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Svitavy</a:t>
            </a:r>
            <a:endParaRPr lang="ru-RU" sz="1600" i="1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8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1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сборки ящиков, обязательно производится опрессовка на фирменном оборудовании Hettich. Все ящики имеют встроенную регулировку и кнопку подстёгивания фасадов.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Опрессовочное оборудование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Hettich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выдвижные ящики Dreja – металбоксы производства Hettich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7754" y="2060848"/>
            <a:ext cx="6188366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1977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мебели с использованием соединения на шкантах. Сборка осуществляется с помощью гидравлического давления, создаваемого на стенках изделия. Опрессовка происходит в течение 3 минут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Гидравлический сборочный станок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Гидравлическая сборочная вайма предназначена для финальной сборки</a:t>
            </a:r>
          </a:p>
        </p:txBody>
      </p:sp>
      <p:pic>
        <p:nvPicPr>
          <p:cNvPr id="16" name="Изображение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7686" y="2060848"/>
            <a:ext cx="6188434" cy="4183242"/>
          </a:xfrm>
          <a:prstGeom prst="rect">
            <a:avLst/>
          </a:prstGeom>
          <a:ln>
            <a:noFill/>
          </a:ln>
          <a:effectLst>
            <a:outerShdw blurRad="127000" dist="76200" dir="2700000" algn="tl" rotWithShape="0">
              <a:srgbClr val="333333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0020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Готовые изделия подаются с помощью транспортной линии.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линия позволяет производить качественную и быструю упаковку.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Автоматизированная линия упаковки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Автоматическая подача на конвейере на место упаковки.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987618" y="2060848"/>
            <a:ext cx="6188502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463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процесс.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включает в себя извлечение заготовки, раскрытие, укла-дку продукта, закрытие и маркировку. Например пеналы, попадая к месту упаковки, переворачиваются.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Подача изделий на место упаковки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Автоматическая упаковка в короба на оборудовании - это многоэтапный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-134"/>
          <a:stretch/>
        </p:blipFill>
        <p:spPr>
          <a:xfrm>
            <a:off x="987549" y="2060848"/>
            <a:ext cx="6188571" cy="41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188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MYJOYS – это синоним первоклассного чешского качества в комбинации с уникальным швейцарским дизайном. Aquila в переводе с латыни "орел". В Швейцарии так называется старинный город. И еще это чистая родниковая вода...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MYJOYS – марка в сегменте элитной мебели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AQUILА (Swiss design) - революция в мебели для ванных комнат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7411" y="2060848"/>
            <a:ext cx="3330062" cy="4218003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2252"/>
          <a:stretch/>
        </p:blipFill>
        <p:spPr>
          <a:xfrm>
            <a:off x="4223862" y="2060848"/>
            <a:ext cx="2952258" cy="4218003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0165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2780928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Фурнитура – 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Hettich</a:t>
            </a:r>
          </a:p>
          <a:p>
            <a:endParaRPr lang="en-US" sz="24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Клеи – 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Henkel, Kleiberit, Jowat</a:t>
            </a:r>
          </a:p>
          <a:p>
            <a:endParaRPr lang="en-US" sz="24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- 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kaindl, pfleiderer, egger, </a:t>
            </a:r>
          </a:p>
          <a:p>
            <a:endParaRPr lang="en-US" sz="24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kronospan, senosan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Комплектующие для нашей мебели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поставщики - европейская производственная элита!</a:t>
            </a:r>
          </a:p>
        </p:txBody>
      </p:sp>
      <p:pic>
        <p:nvPicPr>
          <p:cNvPr id="9" name="Picture 2" descr="http://www.visko-td.ru/upload/medialibrary/c47/c47a9fc1cfbece2b1f6d8b8018093b4f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04833" y="2246487"/>
            <a:ext cx="1877370" cy="11743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indiaprwire.com/downloads/photo/201111/2517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33855" y="3614640"/>
            <a:ext cx="1547892" cy="862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nehirsaglikhizmetleri.com/resims/referans/7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299255" y="3614640"/>
            <a:ext cx="1882948" cy="8664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zap.ucoz.ua/_bd/11/110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67754" y="3614640"/>
            <a:ext cx="2455051" cy="8612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shkafi-kupe.biz/images/doc/egger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270951" y="4550744"/>
            <a:ext cx="1911253" cy="7533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767754" y="4547551"/>
            <a:ext cx="2455051" cy="751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10" descr="http://xindir.ru/parket/img/laminat-tarkett-estetica-dub-selekt-korichnevyy-2177-small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33855" y="5375805"/>
            <a:ext cx="3002051" cy="8815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srbu.ru/images/polu/laminat-kakoj-firmy-luchshe-vybrat/kaindl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34827" y="4550743"/>
            <a:ext cx="1546920" cy="753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Senosan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65203" y="5577439"/>
            <a:ext cx="2917001" cy="6799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10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Мебельная кромка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rehau, döllken, hranipex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Декоративная облицовочная пленка – hornschuch</a:t>
            </a:r>
          </a:p>
          <a:p>
            <a:endParaRPr lang="ru-RU" sz="24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Подвесная система - 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MARCELL</a:t>
            </a: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4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система выравнивает разницу до 6 мм.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а так же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Лучшие производители</a:t>
            </a:r>
          </a:p>
        </p:txBody>
      </p:sp>
      <p:pic>
        <p:nvPicPr>
          <p:cNvPr id="9" name="Picture 2" descr="http://stplm.ru/uploads/materials/reha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87838" y="2541968"/>
            <a:ext cx="1993940" cy="7724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shkaf-avangard.ru/uploads/1/7/4/9/17499827/5094613_ori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53786" y="2529086"/>
            <a:ext cx="1958236" cy="7853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en.unigen.com.tr/wp-content/uploads/2011/05/dollken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70010" y="2529084"/>
            <a:ext cx="1906076" cy="785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vprofile.ru/lamination/Hornschuc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87838" y="3577374"/>
            <a:ext cx="5988248" cy="11347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387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сборки и надежность соединений. </a:t>
            </a:r>
            <a:endParaRPr lang="en-US" sz="24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функциональность и долговечность, а также строгий контроль качества от сырья до готового продукта уже более ста лет.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HETTICH –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пожизненная гарантия качества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Сочетание превосходного качества и цены, богатая номенклатура, простота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1946" y="2060848"/>
            <a:ext cx="2926100" cy="4183242"/>
          </a:xfrm>
          <a:prstGeom prst="rect">
            <a:avLst/>
          </a:prstGeom>
          <a:effectLst>
            <a:outerShdw blurRad="127000" dist="76200" dir="24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98049" y="2060848"/>
            <a:ext cx="2878071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9917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уменьшения шума использу-ются силиконовые буферы или гасители удара. Инновационная  надежная фурни-тура, высокое качество, удобный монтаж и регули-ровка. Дополнительный комфорт благодаря механизму push to open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Hettich - основа качественной работы двери.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Петли выдерживают порядка 100 тыс. открываний и закрываний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7480" y="2060848"/>
            <a:ext cx="6188640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http://www.visko-td.ru/upload/medialibrary/c47/c47a9fc1cfbece2b1f6d8b8018093b4f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15480" y="2216008"/>
            <a:ext cx="1080120" cy="67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87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вместительность ящика. Материал метабоксов – сталь толщиной 1,2 мм, покрытая высокопрочной эмалью. Допусти-мая нагрузка на метабокс – до 30 кг. Для увеличения высоты боковой стенки используются металлические трубы - рейлинги.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Hettich метабокс – система выдвижения ящиков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тонким металлическим боковым стенкам увеличивается прочность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7411" y="2060848"/>
            <a:ext cx="6188709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http://www.visko-td.ru/upload/medialibrary/c47/c47a9fc1cfbece2b1f6d8b8018093b4f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31504" y="2060848"/>
            <a:ext cx="1080120" cy="67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215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3432" y="2070141"/>
            <a:ext cx="6192688" cy="418324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27000" dist="76200" dir="36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11694" y="1382914"/>
            <a:ext cx="7754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Свитавы, площадь завода 7.500 m2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95456" y="1942429"/>
            <a:ext cx="39515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Установленные станки:</a:t>
            </a:r>
            <a:endParaRPr lang="en-US" sz="24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Распилочные - Schelling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Обрабатывающие  - ROWER, IMA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Облицовочные - HOMAG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Полировальный - EMMEELLE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Линия для сборки - CIM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Автоматизированная линия по упаковке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Drevojas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969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7271" y="2060848"/>
            <a:ext cx="4724300" cy="4093338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495456" y="1874549"/>
            <a:ext cx="39515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давлении и температуре стойкой мелами-новой пленкой. Ламинирование обеспечивает хороший внешний вид, высокие потребительские качества и повышает физико-механические свойства. Ламинированная ДСП не требует дальней-шей отделки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ЛДСП (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DTD) –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ламинированная ДСП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Влагостойкая древесно-стружечная плита, облицованная при повышенном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16004" y="2060848"/>
            <a:ext cx="1358056" cy="714095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16237" y="2863767"/>
            <a:ext cx="1352712" cy="714095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16237" y="3686214"/>
            <a:ext cx="1352712" cy="714095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23373" y="4504406"/>
            <a:ext cx="1352712" cy="707720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14043" y="5314628"/>
            <a:ext cx="1352712" cy="714095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965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сухого прессования мелкодисперсной древесной стружки при высоком давле-нии и темпера-туре. В качестве связующего элемента используются карбамидные смолы, модифицированные меламином. 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МДФ с лакокрасочным покрытием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Density Fibreboard - плитный материал, изготавливаемый методом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8462" y="2060848"/>
            <a:ext cx="4737130" cy="4104456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97583" y="2074584"/>
            <a:ext cx="1381983" cy="706817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98079" y="2859925"/>
            <a:ext cx="1371332" cy="716579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97657" y="3656588"/>
            <a:ext cx="1380424" cy="716580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97657" y="5301867"/>
            <a:ext cx="1380424" cy="709641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97655" y="4479482"/>
            <a:ext cx="1380425" cy="706817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810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термоусадочной пленки - способность сокращаться под действием температуры и принимать форму  изделия.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Ламинированные пленки отличаются большой толщиной. Они меньше подвергаются механическому повреждению.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МДФ с пленкой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Drevojas </a:t>
            </a: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 термоусадочную пленку 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PVC, LDPE, OPS, LLDPE, PET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7215" y="2069742"/>
            <a:ext cx="4719769" cy="409556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4300" y="2063687"/>
            <a:ext cx="1375307" cy="721137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4302" y="2884869"/>
            <a:ext cx="1375306" cy="714810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3803" y="3693824"/>
            <a:ext cx="1375803" cy="713379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3538" y="4488801"/>
            <a:ext cx="1382006" cy="713379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3803" y="5297919"/>
            <a:ext cx="1375803" cy="719704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3557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другой материал. Они отличаются выдающейся устойчивостью к царапинам, к УФ-излучению, а так же к химическому воздействию. Кроме прочего это  экологичный материал. Нет необходимости в полировании после съема защитной пленки.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Senosan®  зарекомендовал себя по всему миру!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 глянцевые пленки senosan® создают такой эффект глянца, как никакой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9772" y="2060848"/>
            <a:ext cx="4726369" cy="4104456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19051" y="2060847"/>
            <a:ext cx="1359711" cy="936206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12649" y="3083490"/>
            <a:ext cx="1366113" cy="930003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12491" y="4095826"/>
            <a:ext cx="1369714" cy="921553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12491" y="5104466"/>
            <a:ext cx="1369714" cy="916969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74631" y="5546272"/>
            <a:ext cx="191431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573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Именно стекло позволяет создать атмосферу исключительной, сияющей чистоты, простоты и блеска Возможность выбора индивидуального рисунка из базы данных на вебсайте с более чем 30 миллионами рисунков.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LTD с рисунком на пленке под стеклом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вариаций картин и рисунков бесконечно.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7550" y="2104886"/>
            <a:ext cx="4729599" cy="410353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16796" y="2065245"/>
            <a:ext cx="1379011" cy="912544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16795" y="2889250"/>
            <a:ext cx="1379011" cy="870835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916997" y="3713584"/>
            <a:ext cx="1374490" cy="865887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16794" y="4547904"/>
            <a:ext cx="1379011" cy="875243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16794" y="5340007"/>
            <a:ext cx="1379011" cy="868411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3206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66304"/>
            <a:ext cx="39515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текстурой, приятной на ощупь. Velvet Touch была разработана специально для создания неповторимого декоративного эффекта мягкого бархата.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Доступна в белом и бежевом исполнении.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заказ – в любых цветах RAL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Покрытие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VELVET TOUCH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Эксклюзивное исполнение – цвет насыщенно матовый, с бархатистой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8026" y="2060848"/>
            <a:ext cx="4757116" cy="4129965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79976" y="2060846"/>
            <a:ext cx="1368557" cy="4129967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0301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акцентом на эргономичность в использовании. Мы всегда идем навстречу вашим пожеланиям. Мы находимся в одном ряду с известнейшими европейскими производителями, однако, сохраняем чешские цены.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делаем все, чтобы вам было комфортно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3" y="1402577"/>
            <a:ext cx="10542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наши изделия изготовлены с максимально возможной комплектацией,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3432" y="2060848"/>
            <a:ext cx="6192688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909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Индивидуальные не только по цвету, но и по размеру, конфигурации и различных материалов.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удобства ванной комнаты всегда отражало развитие цивилизованности человека, соответствовало уровню его культуры. 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Уникальные изделия на заказ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3" y="1402577"/>
            <a:ext cx="10542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заводе Drevojas изготавливают индивидуальные заказы.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3432" y="2060848"/>
            <a:ext cx="6192688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6866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Франкфурт посетили 198 000 посетителей из десятков стран со всего мира. Выставка площадью 260 000 м2 входит в число крупнейших в мире.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Выставлялись 2 465 участников из всех стран, из них 967 из Германии.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BMF -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во Франкфурте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3" y="1402577"/>
            <a:ext cx="10542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 Drevojas поставляет в на рынки Европы свою мебель под брендом BMF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3432" y="2060848"/>
            <a:ext cx="6192688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9226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экологические стандарты, включая использование технологии BAT.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Таким образом, мы вносим свой вклад в охрану окружающей среды для последующих поколений.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Dreja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выставке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Mosbuild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3" y="1402577"/>
            <a:ext cx="10542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изготовлении мебели мы не забываем о природе и соблюдаем строгие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433" y="2060848"/>
            <a:ext cx="6192688" cy="4183241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7401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МДФ, ЛДСП для компании Dreja. Исходные материалы разгружаются, штрихкодируются и далее адресно распределяются на закрытый склад роботизированным краном Shelling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Логистическая роботизированная линия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3432" y="2060848"/>
            <a:ext cx="6192688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904593" y="1402577"/>
            <a:ext cx="10542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Известные компании 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Egger</a:t>
            </a: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Pfleiderer</a:t>
            </a: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FunderMax</a:t>
            </a:r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основные поставщики </a:t>
            </a:r>
          </a:p>
        </p:txBody>
      </p:sp>
    </p:spTree>
    <p:extLst>
      <p:ext uri="{BB962C8B-B14F-4D97-AF65-F5344CB8AC3E}">
        <p14:creationId xmlns:p14="http://schemas.microsoft.com/office/powerpoint/2010/main" xmlns="" val="84017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05306" y="2207622"/>
            <a:ext cx="614308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Тел/факс: +7 (495) </a:t>
            </a:r>
            <a:r>
              <a:rPr lang="en-US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</a:t>
            </a:r>
            <a:r>
              <a:rPr lang="ru-RU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ru-RU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</a:t>
            </a:r>
            <a:r>
              <a:rPr lang="ru-RU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0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(903) 723-50-64</a:t>
            </a:r>
          </a:p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 8:30 до 17:00</a:t>
            </a:r>
          </a:p>
          <a:p>
            <a:endParaRPr lang="ru-RU" sz="20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email: </a:t>
            </a:r>
            <a:r>
              <a:rPr lang="ru-RU" sz="20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info@dreja.ru</a:t>
            </a:r>
          </a:p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Заявки: </a:t>
            </a:r>
            <a:r>
              <a:rPr lang="ru-RU" sz="20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dreja@dreja.ru</a:t>
            </a:r>
          </a:p>
          <a:p>
            <a:endParaRPr lang="ru-RU" sz="20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Юридический адрес:</a:t>
            </a:r>
          </a:p>
          <a:p>
            <a:r>
              <a:rPr lang="ru-RU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14005</a:t>
            </a:r>
            <a:r>
              <a:rPr lang="en-US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Московская область,</a:t>
            </a:r>
          </a:p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Котельники, </a:t>
            </a:r>
          </a:p>
          <a:p>
            <a:r>
              <a:rPr lang="ru-RU" sz="20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Дзержинское шоссе, д. </a:t>
            </a:r>
            <a:r>
              <a:rPr lang="en-US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000" dirty="0" smtClean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000" dirty="0">
              <a:solidFill>
                <a:srgbClr val="6E4C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Dreja, торговое представительство в Москве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3" y="1402577"/>
            <a:ext cx="10542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изготовлении мебели мы не забываем о природе и соблюдаем строгие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3433" y="2060848"/>
            <a:ext cx="3240359" cy="432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0404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отправки на распилочный станок заготовки, достаточно выбрать ее артикул на компьютере и робот сам найдет нужную плиту и отправит ее на распиловочный станок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Shelling –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логистикой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поставляемые материалы занесены в компьютер роботизированной линии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lum contrast="1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3432" y="2060848"/>
            <a:ext cx="6192620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5455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зажим с прогрессивным увеличением давления.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Точность обработки до 0,1 мм. Распиловка в поперечном и продольном направлениях, а также под углом.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– „Hardware“ на базе WINDOWS NT и SPS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Siemens S7 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Распиловочная линия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SCHELLING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Плоские направляющие для пильного агрегата и системы подачи. Ножничный</a:t>
            </a:r>
          </a:p>
        </p:txBody>
      </p:sp>
      <p:pic>
        <p:nvPicPr>
          <p:cNvPr id="8" name="Picture 7" descr="DSC02589 (2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8570" y="2060848"/>
            <a:ext cx="6187482" cy="4183242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09947" y="4589835"/>
            <a:ext cx="2266173" cy="1654255"/>
          </a:xfrm>
          <a:prstGeom prst="rect">
            <a:avLst/>
          </a:prstGeom>
          <a:ln>
            <a:noFill/>
          </a:ln>
          <a:effectLst>
            <a:outerShdw blurRad="127000" dist="190500" dir="13500000" sx="97000" sy="97000" algn="br" rotWithShape="0">
              <a:prstClr val="black">
                <a:alpha val="5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6666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сочетание широких возможностей конфигурации и технологии. Абсолютно гибкий в обработке прямых кромок и softforming, обладает высокой производительностью, качеством и надежностью. 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Кромкооблицовочная линия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Форматно-кромкооблицовочный станок Stream представляет собой идеальное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09947" y="4589835"/>
            <a:ext cx="2266173" cy="1654255"/>
          </a:xfrm>
          <a:prstGeom prst="rect">
            <a:avLst/>
          </a:prstGeom>
          <a:ln>
            <a:noFill/>
          </a:ln>
          <a:effectLst>
            <a:outerShdw blurRad="127000" dist="190500" dir="13500000" sx="97000" sy="97000" algn="br" rotWithShape="0">
              <a:prstClr val="black">
                <a:alpha val="59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8502" y="2060848"/>
            <a:ext cx="6187550" cy="418324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5343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Работает на скоростях до 25 м/мин в одностороннем исполнении и до 50 м/мин в исполнении  4-х сторонней линии. Интегрирована с автоматизированной системой возврата панелей, загрузки и разгрузки.</a:t>
            </a:r>
          </a:p>
          <a:p>
            <a:r>
              <a:rPr lang="ru-RU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https://youtu.be/Yzj030V3E3k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 –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автоматический выбор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 – линии для 4-х сторонней обработки кромки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09947" y="4589835"/>
            <a:ext cx="2266173" cy="1654255"/>
          </a:xfrm>
          <a:prstGeom prst="rect">
            <a:avLst/>
          </a:prstGeom>
          <a:ln>
            <a:noFill/>
          </a:ln>
          <a:effectLst>
            <a:outerShdw blurRad="127000" dist="190500" dir="13500000" sx="97000" sy="97000" algn="br" rotWithShape="0">
              <a:prstClr val="black">
                <a:alpha val="59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8434" y="2060848"/>
            <a:ext cx="6187618" cy="4182634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2257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95456" y="1874549"/>
            <a:ext cx="39515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детали и кромки.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Drevojas использует кромки АБС от выдающихся мировых производителей REHAU, HRANIPEX </a:t>
            </a:r>
          </a:p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Толщина кромки 1-2 мм.</a:t>
            </a:r>
          </a:p>
        </p:txBody>
      </p:sp>
      <p:sp>
        <p:nvSpPr>
          <p:cNvPr id="11" name="Заголовок 18"/>
          <p:cNvSpPr>
            <a:spLocks noGrp="1"/>
          </p:cNvSpPr>
          <p:nvPr>
            <p:ph type="title"/>
          </p:nvPr>
        </p:nvSpPr>
        <p:spPr>
          <a:xfrm>
            <a:off x="911423" y="556940"/>
            <a:ext cx="10504271" cy="85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Ламинирующий станок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64552" y="180380"/>
            <a:ext cx="863600" cy="36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24928" y="6290003"/>
            <a:ext cx="1275728" cy="410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04592" y="1402577"/>
            <a:ext cx="1059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E4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Уникальный станок с системой АИТ, которая позволяет бесшовное соединение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09947" y="4589835"/>
            <a:ext cx="2266173" cy="1654255"/>
          </a:xfrm>
          <a:prstGeom prst="rect">
            <a:avLst/>
          </a:prstGeom>
          <a:ln>
            <a:noFill/>
          </a:ln>
          <a:effectLst>
            <a:outerShdw blurRad="127000" dist="190500" dir="13500000" sx="97000" sy="97000" algn="br" rotWithShape="0">
              <a:prstClr val="black">
                <a:alpha val="59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8366" y="2060848"/>
            <a:ext cx="6187686" cy="4187502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0440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10144</TotalTime>
  <Words>1581</Words>
  <Application>Microsoft Office PowerPoint</Application>
  <PresentationFormat>Произвольный</PresentationFormat>
  <Paragraphs>167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HDOfficeLightV0</vt:lpstr>
      <vt:lpstr>ПРОИЗВОДСТВО</vt:lpstr>
      <vt:lpstr>Крупнейший производитель мебели в Чехии</vt:lpstr>
      <vt:lpstr>Завод Drevojas</vt:lpstr>
      <vt:lpstr>Логистическая роботизированная линия</vt:lpstr>
      <vt:lpstr>Shelling – управление логистикой</vt:lpstr>
      <vt:lpstr>Распиловочная линия SCHELLING</vt:lpstr>
      <vt:lpstr>Кромкооблицовочная линия Stream</vt:lpstr>
      <vt:lpstr>Stream – автоматический выбор</vt:lpstr>
      <vt:lpstr>Ламинирующий станок</vt:lpstr>
      <vt:lpstr>Обрабатывающий центр с ЧПУ Rover</vt:lpstr>
      <vt:lpstr>Обрабатывающий центр с ЧПУ Venture</vt:lpstr>
      <vt:lpstr>Лазерно- гравировальный станок</vt:lpstr>
      <vt:lpstr>ЧПУ HOMAG Venture</vt:lpstr>
      <vt:lpstr>Станок для сверления и забивки шканты</vt:lpstr>
      <vt:lpstr>Шлифовальный станок COSTA</vt:lpstr>
      <vt:lpstr>Costa - №1 в мире, эксклюзивная модель</vt:lpstr>
      <vt:lpstr>Покрасочная камера - автомат CEPLA</vt:lpstr>
      <vt:lpstr>Процесс покраски </vt:lpstr>
      <vt:lpstr>Сборочная линия-автомат</vt:lpstr>
      <vt:lpstr>Опрессовочное оборудование Hettich</vt:lpstr>
      <vt:lpstr>Гидравлический сборочный станок</vt:lpstr>
      <vt:lpstr>Автоматизированная линия упаковки</vt:lpstr>
      <vt:lpstr>Подача изделий на место упаковки</vt:lpstr>
      <vt:lpstr>MYJOYS – марка в сегменте элитной мебели</vt:lpstr>
      <vt:lpstr>Комплектующие для нашей мебели</vt:lpstr>
      <vt:lpstr>… а так же</vt:lpstr>
      <vt:lpstr>HETTICH – пожизненная гарантия качества</vt:lpstr>
      <vt:lpstr>Hettich - основа качественной работы двери.</vt:lpstr>
      <vt:lpstr>Hettich метабокс – система выдвижения ящиков</vt:lpstr>
      <vt:lpstr>ЛДСП (DTD) – ламинированная ДСП</vt:lpstr>
      <vt:lpstr>МДФ с лакокрасочным покрытием</vt:lpstr>
      <vt:lpstr>МДФ с пленкой</vt:lpstr>
      <vt:lpstr>Senosan®  зарекомендовал себя по всему миру!</vt:lpstr>
      <vt:lpstr>LTD с рисунком на пленке под стеклом</vt:lpstr>
      <vt:lpstr>Покрытие VELVET TOUCH</vt:lpstr>
      <vt:lpstr>Мы делаем все, чтобы вам было комфортно</vt:lpstr>
      <vt:lpstr>Уникальные изделия на заказ</vt:lpstr>
      <vt:lpstr>BMF - выставка во Франкфурте</vt:lpstr>
      <vt:lpstr>Dreja на выставке Mosbuild</vt:lpstr>
      <vt:lpstr>Dreja, торговое представительство в Москве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Менеджер4</dc:creator>
  <cp:lastModifiedBy>Менеджер4</cp:lastModifiedBy>
  <cp:revision>853</cp:revision>
  <dcterms:created xsi:type="dcterms:W3CDTF">2013-08-20T08:19:27Z</dcterms:created>
  <dcterms:modified xsi:type="dcterms:W3CDTF">2017-02-07T10:10:36Z</dcterms:modified>
</cp:coreProperties>
</file>